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7" r:id="rId20"/>
    <p:sldId id="282" r:id="rId21"/>
    <p:sldId id="283" r:id="rId22"/>
    <p:sldId id="284" r:id="rId23"/>
    <p:sldId id="285" r:id="rId24"/>
    <p:sldId id="286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59" r:id="rId34"/>
    <p:sldId id="260" r:id="rId35"/>
    <p:sldId id="300" r:id="rId36"/>
    <p:sldId id="296" r:id="rId37"/>
    <p:sldId id="297" r:id="rId38"/>
    <p:sldId id="298" r:id="rId39"/>
    <p:sldId id="261" r:id="rId40"/>
    <p:sldId id="299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1" r:id="rId51"/>
    <p:sldId id="312" r:id="rId52"/>
    <p:sldId id="313" r:id="rId53"/>
    <p:sldId id="263" r:id="rId54"/>
    <p:sldId id="262" r:id="rId55"/>
    <p:sldId id="314" r:id="rId56"/>
    <p:sldId id="266" r:id="rId5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98" d="100"/>
          <a:sy n="98" d="100"/>
        </p:scale>
        <p:origin x="90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32AA0-5A06-4782-A1F1-6147239451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0241F0-6CAF-4B9D-8113-C0A95DCD8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F6F7D-F5DB-4914-B526-BFDEA07F5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ED0CA-4F62-4C4A-B2B1-49528EDC6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0E5BB-2B2E-4BA0-97DE-51B9C2098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7491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DED3F-647A-4D2F-AB37-8930F3168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F67D86-61F1-442A-8112-48F0D68F99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9DE5F-9FE4-47C2-AE36-0839A19CC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861A2-00A7-4CAF-A183-D5BE585B5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B85E0-435E-4858-AA57-7E716562C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0179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DADD37-B753-415E-9521-70C276792F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58A58-978C-465F-8A42-847D70CFDC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2BD5B-6834-4928-8740-E7F3A6DF4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7AC15-D3E7-4B6D-9FC3-6AB2B9ACC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91C795-6164-4D00-A822-2506963B5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921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05A4F-944E-4A61-99C7-0F37AD537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42585-CC0B-424B-B0DB-7B2E38CB2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ED23B-9009-491B-9EAB-ABD4D0CCE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0FE5C-910D-4865-AE33-807062F18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DB3C2-351A-4E7E-9919-E6DA4A145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507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948E-AE6B-4906-BACA-76112317E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932E-7DBE-43E7-B584-5C8F51A60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9680D-4D8C-4347-9958-9833A0062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605D4-EEDB-43E7-9694-3ED1E4124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EC1F4-4EB3-4F04-9FC1-F7BEBD21F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2034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B3BD3-94A4-498C-8A81-E88380A6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C5458-2038-4DCA-97D2-BAE9102F57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C1CFC1-BB90-41B8-B5FD-4613DB192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31A51-E9CD-4700-95F5-50091D839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E5A4A-D3FD-4B64-B826-E28DAF450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6F6177-E364-4CF7-863B-F8F63CF2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7798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4C918-F12E-4A0C-A40E-4B43AD2BE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7BCF81-BD4F-48EC-90E5-7069981A49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56F26C-BED5-4A48-85A1-108B09869C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AF7A78-E995-4FBC-A061-44BA770ABC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6BD255-66F6-4D26-8A7B-EEEBF1A8C3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5164B0-BD9B-4F50-9A23-0C8C8C185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074E17-F56E-41DF-89ED-9657C73F9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0CEF48-09DE-48D0-9103-3044C2787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6636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3582-1830-4B82-B94A-AA63D97FB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5BE8EC-09FB-4EE4-9248-5B9AF1B3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A1D223-6C9F-48CB-BAC3-75E42F16F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D5554-FFB1-40B7-9784-3298DA62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4274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39840-80AB-4347-869C-5150C1F04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011C35-2FD3-4854-B190-B3964EB66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2D2C3E-AE4B-42F0-BE7C-334E4A3B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069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C68A0-CEEE-44F3-822C-F538B55B0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5EAFF-0BA2-4227-8C10-DCD37E5CC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D018DB-B1A9-4C63-85E1-0B6BA86AC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057E0-8199-4117-AC11-A5770576D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E5A8A-95E5-4673-9EA1-3D9E50DD1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F6AB8C-1A26-40F3-928D-C405ABA29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071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1FF56-2679-48B9-AE25-1C0223CB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B311F4-1A9C-410A-9DB0-4449A15257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57C37F-1B21-4E5F-A4AD-EA302090B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7FE9A-A03E-47DD-8D3F-BDDAB9FD4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BFD06A-DDAB-404B-9D26-A710F0C78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39E7A-60FC-4522-A5C9-59720732F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277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3AFB76-C109-4FD3-A9E5-10E35FCA5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FA1BE5-6A9E-4DD0-9FC8-04C18395D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B6AA4-9DBD-414C-8CA4-50A1FD855A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2C1F1-478E-4406-814F-071746F559C0}" type="datetimeFigureOut">
              <a:rPr lang="ru-RU" smtClean="0"/>
              <a:t>11.05.2021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96600-51E3-4C77-BAA1-11895EC0AA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60DEB-6CD8-4F8E-A499-BFE0625CD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EE75D-183D-46DD-A758-DF8E9ED8AC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8090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achinelearning.ru/wiki/images/f/fc/Voron-ML-Intro-slides.pdf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cs231n.github.io/convolutional-networks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ethereon.github.io/netscope/quickstart.html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s.toronto.edu/~kriz/cifar.html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ethereon.github.io/netscope/quickstart.html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analytics-vidhya/convolutional-neural-networks-demystified-80f72c1ea31b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achinelearning.ru/wiki/images/f/fc/Voron-ML-Intro-slides.pdf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A7039-0C6D-41AA-B59D-1196E58FF9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Про машинное обучение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FE936E-865E-4642-8918-639B4FA143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Лекция 29</a:t>
            </a:r>
          </a:p>
        </p:txBody>
      </p:sp>
    </p:spTree>
    <p:extLst>
      <p:ext uri="{BB962C8B-B14F-4D97-AF65-F5344CB8AC3E}">
        <p14:creationId xmlns:p14="http://schemas.microsoft.com/office/powerpoint/2010/main" val="2097462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68C76-7C4C-4AE4-BB54-85DE494AF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10F5F-3C3A-4867-9CEB-86E812860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2674DF-1B57-43EC-BDE1-6B53B5BEC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90487"/>
            <a:ext cx="12058650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189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C0472-3B0E-4465-9C2D-C5675B41A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5CBE7-FF09-4FE2-B6A3-42FAFB340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CEE893-C6CA-476D-9E14-990ED2BDF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" y="109537"/>
            <a:ext cx="12049125" cy="66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441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D2E52-8A85-40E5-92F8-EE781FBB0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4CF2E-7B7E-4AFB-8B93-7F291829B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7A7303-C864-4B5F-A628-7DC9A3A7F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" y="76200"/>
            <a:ext cx="12030075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902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35FDB-09D1-4B30-A411-BFC259FA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FDB46-8FB0-4226-97B6-4FE3F1487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51347B-44BC-40A0-996C-0B219C4FE0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7" b="1376"/>
          <a:stretch/>
        </p:blipFill>
        <p:spPr>
          <a:xfrm>
            <a:off x="66675" y="97535"/>
            <a:ext cx="12058650" cy="665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17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7EC2-5F33-4F1C-913B-64503DE87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03C4D-A813-486D-9428-7AE303554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00AD2B-E391-4771-88B6-24FA450E7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133350"/>
            <a:ext cx="12058650" cy="6591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415297-2087-45CB-8DBF-94601E248201}"/>
              </a:ext>
            </a:extLst>
          </p:cNvPr>
          <p:cNvSpPr txBox="1"/>
          <p:nvPr/>
        </p:nvSpPr>
        <p:spPr>
          <a:xfrm rot="16200000">
            <a:off x="-529691" y="3244332"/>
            <a:ext cx="2424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Пример переобучения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2003603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C505F-ADD4-4D8B-9B29-BABC35CCD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E3631-E151-41B4-81AA-0BDCB62D8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2B8DEF-71F5-4BE9-B302-27E95DB11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200025"/>
            <a:ext cx="12058650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338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690E2-23A2-4BBA-923D-088E27777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FDE55-9492-4E69-8488-CB583582A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0F3ACE-6418-4624-B8DB-2660E51AA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95250"/>
            <a:ext cx="120396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595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5A33B-A1A1-4259-B68E-E2AFA6BAA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FDE8B-3A9A-4C77-BBA7-DF5E042F0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14F94E-AAB2-45B1-80C6-C8392ED83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" y="80962"/>
            <a:ext cx="12068175" cy="669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46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04B4-EEA8-47AC-B015-32CB8D30E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7AD4D-EB8B-4029-95EF-6B7CCCA87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EB566B-EE16-4F37-AB96-C305F6EA9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80962"/>
            <a:ext cx="12058650" cy="66960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5655F71-A962-42D6-B585-BC457207E370}"/>
              </a:ext>
            </a:extLst>
          </p:cNvPr>
          <p:cNvSpPr/>
          <p:nvPr/>
        </p:nvSpPr>
        <p:spPr>
          <a:xfrm>
            <a:off x="601361" y="1400432"/>
            <a:ext cx="11318789" cy="5206314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67376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66E3-C52A-4B44-BD39-E3FCE345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задач классификации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9B781-D5D7-4AFC-8045-492BDF103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6453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88B2C-A1A9-4754-9465-406EC1D3B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 лекции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A2899-2891-46AC-B06D-CA4917193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Задачи МО </a:t>
            </a:r>
          </a:p>
          <a:p>
            <a:pPr lvl="1"/>
            <a:r>
              <a:rPr lang="ru-RU" dirty="0"/>
              <a:t>Сокращенный пересказ </a:t>
            </a:r>
            <a:r>
              <a:rPr lang="en-US" dirty="0">
                <a:hlinkClick r:id="rId2"/>
              </a:rPr>
              <a:t>http://www.machinelearning.ru/wiki/images/f/fc/Voron-ML-Intro-slides.pdf</a:t>
            </a:r>
            <a:r>
              <a:rPr lang="ru-RU" dirty="0"/>
              <a:t> </a:t>
            </a:r>
          </a:p>
          <a:p>
            <a:r>
              <a:rPr lang="ru-RU" dirty="0"/>
              <a:t>Нейронные сети</a:t>
            </a:r>
          </a:p>
          <a:p>
            <a:pPr lvl="1"/>
            <a:r>
              <a:rPr lang="ru-RU" dirty="0"/>
              <a:t>Свертка и другие слои</a:t>
            </a:r>
          </a:p>
          <a:p>
            <a:pPr lvl="1"/>
            <a:r>
              <a:rPr lang="ru-RU" dirty="0"/>
              <a:t>Градиентный спуск</a:t>
            </a:r>
            <a:endParaRPr lang="en-US" dirty="0"/>
          </a:p>
          <a:p>
            <a:pPr lvl="1"/>
            <a:r>
              <a:rPr lang="ru-RU" dirty="0"/>
              <a:t>Автоматическое дифференцирование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30076720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D0805-9E4F-4740-9C54-DC3F24CC3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AFE0E-3C61-4D08-BA7F-B4115EC0D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84B606-62EA-4380-AA67-0C809120B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2875"/>
            <a:ext cx="1203960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054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FBA14-8C6F-413B-BA53-59AA1183A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80B86-5E9E-4047-B917-A27CF6410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3727BC-337B-4D14-AB7B-17D8E1B62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404812"/>
            <a:ext cx="12039600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310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0178C-3429-4CFA-8B4F-4039839E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12F47-BF4C-4701-B45D-7FE773197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5298AA-6195-4970-A459-6DA2F76BF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347662"/>
            <a:ext cx="12077700" cy="61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60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A5D-EFA9-4408-95CF-21290BD9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360DC-E934-472B-BD6D-4CF337FE3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9F866A-E957-469F-80E4-52B156766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" y="595312"/>
            <a:ext cx="12030075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374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BA35-1378-48A9-877E-9AFAE7F2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1C6EC-3B2D-4276-8E5B-0A169E43B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9F43CE-52EE-4501-89FE-BABFA737A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" y="47625"/>
            <a:ext cx="12030075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1129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A013D-E958-4C44-8480-4489BC964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задач регрессии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E6DBA-EB1D-4351-B0ED-40F848B07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93126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CB369-FB91-493D-BDBF-D9FA84B6D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989D6-6058-43FD-B900-2CF962A5B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B2D7DE-6018-4E9E-800B-F2D82801D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242887"/>
            <a:ext cx="12077700" cy="637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9242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2B3E3-9E9E-44C2-B457-888F2F082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FE638-D5D0-4361-AE01-ADE6E1F4A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E0F040-904A-41D8-A631-67524F8F6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" y="157162"/>
            <a:ext cx="12087225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7689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69C25-01F5-42B1-9815-9331B5A72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задач ранжирования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510E6-5D7A-4EEC-9F9F-5F65D90DF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4236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BE1B3-61AB-4462-9F19-0E7352F3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4A162-D7C4-4777-8549-C48F4C2F0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47BC4-CE4F-43B8-A6D7-0161DE08A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319087"/>
            <a:ext cx="12077700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464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D4F6D-EFFB-4934-9036-39E52BD3C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 первой части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A9976-0935-478C-A1A8-F8B8BB6DA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A896E-D859-4AB4-8A7E-637F11145D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563"/>
          <a:stretch/>
        </p:blipFill>
        <p:spPr>
          <a:xfrm>
            <a:off x="0" y="1690688"/>
            <a:ext cx="12192000" cy="451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304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69F51-4CAB-4C81-8919-2F700EF04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2847A-D9E6-426A-9703-FF9CB12BA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B89D22-53F6-4A18-B0C0-6D40F7039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" y="200025"/>
            <a:ext cx="12011025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009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B120E-7932-47AB-B683-C68B378DB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00DA8-5905-4312-8485-2E3AD1BA4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35ACEE-9765-452F-B44F-21B0287A2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" y="90487"/>
            <a:ext cx="1204912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4727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C0086-CB73-42F5-9CF3-610965816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7C9B5-B874-43A2-AF7D-0CB05167B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797FE6-04A7-4F1B-9589-8DC67C580B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55" b="1334"/>
          <a:stretch/>
        </p:blipFill>
        <p:spPr>
          <a:xfrm>
            <a:off x="340016" y="134112"/>
            <a:ext cx="11511968" cy="66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8422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D6986-95E9-4C66-AB9D-A62766F7E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классификации изображений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E0EA7-E8DB-4780-9DA5-FB2738953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Объект – изображение</a:t>
            </a:r>
            <a:endParaRPr lang="en-US" dirty="0"/>
          </a:p>
          <a:p>
            <a:r>
              <a:rPr lang="ru-RU" dirty="0"/>
              <a:t>Предсказать – класс из заданного списка, к которому относится изображение</a:t>
            </a:r>
          </a:p>
          <a:p>
            <a:pPr lvl="1"/>
            <a:r>
              <a:rPr lang="ru-RU" dirty="0"/>
              <a:t>Обучающие данные готовятся людьми-асессорами</a:t>
            </a:r>
          </a:p>
          <a:p>
            <a:r>
              <a:rPr lang="ru-RU" dirty="0"/>
              <a:t>Признаки:</a:t>
            </a:r>
          </a:p>
          <a:p>
            <a:pPr lvl="1"/>
            <a:r>
              <a:rPr lang="ru-RU" dirty="0"/>
              <a:t>значения яркостей </a:t>
            </a:r>
            <a:r>
              <a:rPr lang="en-US" dirty="0"/>
              <a:t>RGB</a:t>
            </a:r>
            <a:r>
              <a:rPr lang="ru-RU" dirty="0"/>
              <a:t> по пикселям</a:t>
            </a:r>
          </a:p>
          <a:p>
            <a:pPr lvl="1"/>
            <a:r>
              <a:rPr lang="ru-RU" dirty="0"/>
              <a:t>текст на странице с изображением</a:t>
            </a:r>
          </a:p>
          <a:p>
            <a:pPr lvl="1"/>
            <a:r>
              <a:rPr lang="ru-RU" dirty="0"/>
              <a:t>...</a:t>
            </a:r>
          </a:p>
          <a:p>
            <a:r>
              <a:rPr lang="ru-RU" dirty="0"/>
              <a:t>Особенности</a:t>
            </a:r>
          </a:p>
          <a:p>
            <a:pPr lvl="1"/>
            <a:r>
              <a:rPr lang="ru-RU" dirty="0"/>
              <a:t>изображение может относиться к нескольким классам сразу</a:t>
            </a:r>
          </a:p>
          <a:p>
            <a:pPr lvl="1"/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26111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712BB-E736-45AA-89F3-0F7BBF530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Нейронная сеть</a:t>
            </a:r>
            <a:r>
              <a:rPr lang="en-US" dirty="0"/>
              <a:t> </a:t>
            </a:r>
            <a:r>
              <a:rPr lang="ru-RU" dirty="0"/>
              <a:t>как классификатор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8106A-92E6-420C-BC8F-0FAA9B3B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X – множество изображений</a:t>
            </a:r>
          </a:p>
          <a:p>
            <a:r>
              <a:rPr lang="en-US" dirty="0"/>
              <a:t>M – </a:t>
            </a:r>
            <a:r>
              <a:rPr lang="ru-RU" dirty="0"/>
              <a:t>множество</a:t>
            </a:r>
            <a:r>
              <a:rPr lang="en-US" dirty="0"/>
              <a:t> </a:t>
            </a:r>
            <a:r>
              <a:rPr lang="ru-RU" dirty="0"/>
              <a:t>классов изображений</a:t>
            </a:r>
          </a:p>
          <a:p>
            <a:pPr lvl="1"/>
            <a:r>
              <a:rPr lang="en-US" dirty="0"/>
              <a:t>M</a:t>
            </a:r>
            <a:r>
              <a:rPr lang="ru-RU" dirty="0"/>
              <a:t> &lt;&lt; 100K</a:t>
            </a:r>
          </a:p>
          <a:p>
            <a:r>
              <a:rPr lang="ru-RU" dirty="0"/>
              <a:t>Нейронная сеть g(x, θ): X × Θ --&gt; </a:t>
            </a:r>
            <a:r>
              <a:rPr lang="en-US" dirty="0"/>
              <a:t>[0,1]</a:t>
            </a:r>
            <a:r>
              <a:rPr lang="en-US" baseline="30000" dirty="0"/>
              <a:t>M</a:t>
            </a:r>
            <a:r>
              <a:rPr lang="ru-RU" dirty="0"/>
              <a:t> </a:t>
            </a:r>
          </a:p>
          <a:p>
            <a:pPr lvl="1"/>
            <a:r>
              <a:rPr lang="ru-RU" dirty="0"/>
              <a:t>суперпозиция стандартных функций-</a:t>
            </a:r>
            <a:r>
              <a:rPr lang="ru-RU" u="sng" dirty="0"/>
              <a:t>слоёв</a:t>
            </a:r>
            <a:endParaRPr lang="en-US" u="sng" dirty="0"/>
          </a:p>
          <a:p>
            <a:pPr lvl="2"/>
            <a:r>
              <a:rPr lang="ru-RU" dirty="0"/>
              <a:t>слой – функция</a:t>
            </a:r>
            <a:r>
              <a:rPr lang="en-US" dirty="0"/>
              <a:t> </a:t>
            </a:r>
            <a:r>
              <a:rPr lang="ru-RU" dirty="0"/>
              <a:t>вектор --</a:t>
            </a:r>
            <a:r>
              <a:rPr lang="en-US" dirty="0"/>
              <a:t>&gt; </a:t>
            </a:r>
            <a:r>
              <a:rPr lang="ru-RU" dirty="0"/>
              <a:t>вектор</a:t>
            </a:r>
            <a:endParaRPr lang="ru-RU" baseline="30000" dirty="0"/>
          </a:p>
          <a:p>
            <a:pPr lvl="1"/>
            <a:r>
              <a:rPr lang="ru-RU" dirty="0"/>
              <a:t>вычисление g задаётся графом</a:t>
            </a:r>
          </a:p>
          <a:p>
            <a:pPr lvl="1"/>
            <a:r>
              <a:rPr lang="ru-RU" u="sng" dirty="0"/>
              <a:t>веса</a:t>
            </a:r>
            <a:r>
              <a:rPr lang="ru-RU" dirty="0"/>
              <a:t> θ </a:t>
            </a:r>
            <a:r>
              <a:rPr lang="ru-RU" dirty="0">
                <a:sym typeface="Symbol" panose="05050102010706020507" pitchFamily="18" charset="2"/>
              </a:rPr>
              <a:t></a:t>
            </a:r>
            <a:r>
              <a:rPr lang="ru-RU" dirty="0"/>
              <a:t> Θ </a:t>
            </a:r>
            <a:r>
              <a:rPr lang="ru-RU" dirty="0">
                <a:sym typeface="Symbol" panose="05050102010706020507" pitchFamily="18" charset="2"/>
              </a:rPr>
              <a:t> </a:t>
            </a:r>
            <a:r>
              <a:rPr lang="en-US" dirty="0">
                <a:sym typeface="Symbol" panose="05050102010706020507" pitchFamily="18" charset="2"/>
              </a:rPr>
              <a:t>R</a:t>
            </a:r>
            <a:r>
              <a:rPr lang="en-US" baseline="30000" dirty="0">
                <a:sym typeface="Symbol" panose="05050102010706020507" pitchFamily="18" charset="2"/>
              </a:rPr>
              <a:t>N</a:t>
            </a:r>
            <a:endParaRPr lang="ru-RU" baseline="30000" dirty="0"/>
          </a:p>
          <a:p>
            <a:pPr lvl="2"/>
            <a:r>
              <a:rPr lang="ru-RU" dirty="0"/>
              <a:t>размерность </a:t>
            </a:r>
            <a:r>
              <a:rPr lang="en-US" dirty="0">
                <a:sym typeface="Symbol" panose="05050102010706020507" pitchFamily="18" charset="2"/>
              </a:rPr>
              <a:t>N</a:t>
            </a:r>
            <a:r>
              <a:rPr lang="ru-RU" dirty="0"/>
              <a:t> &gt;&gt; 10M</a:t>
            </a:r>
          </a:p>
          <a:p>
            <a:pPr lvl="1"/>
            <a:r>
              <a:rPr lang="ru-RU" dirty="0"/>
              <a:t>яркости RGB по пикселям x</a:t>
            </a:r>
          </a:p>
          <a:p>
            <a:pPr lvl="1"/>
            <a:r>
              <a:rPr lang="ru-RU" dirty="0"/>
              <a:t>g(x, θ) – вектор оценок вероятностей того, что </a:t>
            </a:r>
            <a:r>
              <a:rPr lang="en-US" dirty="0"/>
              <a:t>x </a:t>
            </a:r>
            <a:r>
              <a:rPr lang="ru-RU" dirty="0"/>
              <a:t>относится к каждому из классов</a:t>
            </a:r>
          </a:p>
          <a:p>
            <a:pPr lvl="2"/>
            <a:r>
              <a:rPr lang="ru-RU" dirty="0"/>
              <a:t>обычно сумма элементов == 1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33138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712BB-E736-45AA-89F3-0F7BBF530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Нейронная сеть как классификатор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8106A-92E6-420C-BC8F-0FAA9B3B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9905E9-19DA-4185-BB5B-5121A9903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833" y="2479440"/>
            <a:ext cx="7785293" cy="32505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A04788-AB87-42C9-B12A-39A69005E4D8}"/>
              </a:ext>
            </a:extLst>
          </p:cNvPr>
          <p:cNvSpPr txBox="1"/>
          <p:nvPr/>
        </p:nvSpPr>
        <p:spPr>
          <a:xfrm>
            <a:off x="3083556" y="3934709"/>
            <a:ext cx="261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x</a:t>
            </a:r>
            <a:endParaRPr lang="ru-RU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05B1C7-9513-4AFB-94A8-1E7FD7E7DBE0}"/>
              </a:ext>
            </a:extLst>
          </p:cNvPr>
          <p:cNvSpPr txBox="1"/>
          <p:nvPr/>
        </p:nvSpPr>
        <p:spPr>
          <a:xfrm>
            <a:off x="8909331" y="4242486"/>
            <a:ext cx="7456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g(x, θ)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D3B761-5BBE-4AC0-BB5C-F7032F769CF7}"/>
              </a:ext>
            </a:extLst>
          </p:cNvPr>
          <p:cNvSpPr txBox="1"/>
          <p:nvPr/>
        </p:nvSpPr>
        <p:spPr>
          <a:xfrm>
            <a:off x="4382721" y="5365344"/>
            <a:ext cx="342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промежуточные результаты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1E77E89-3FD0-4BAA-9439-B76EC97A95E8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5098796" y="5108820"/>
            <a:ext cx="997204" cy="25652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7BFEAD3-F7FD-48C2-B6ED-692979B9E52A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6096000" y="4927732"/>
            <a:ext cx="296136" cy="43761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CB07483-0697-4FFA-A77C-EE870AC594C9}"/>
              </a:ext>
            </a:extLst>
          </p:cNvPr>
          <p:cNvSpPr txBox="1"/>
          <p:nvPr/>
        </p:nvSpPr>
        <p:spPr>
          <a:xfrm>
            <a:off x="4365194" y="1975171"/>
            <a:ext cx="754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слой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0143030-55E3-4E18-88AD-11EF4FC90548}"/>
              </a:ext>
            </a:extLst>
          </p:cNvPr>
          <p:cNvSpPr/>
          <p:nvPr/>
        </p:nvSpPr>
        <p:spPr>
          <a:xfrm>
            <a:off x="3937686" y="2331308"/>
            <a:ext cx="691979" cy="1911178"/>
          </a:xfrm>
          <a:custGeom>
            <a:avLst/>
            <a:gdLst>
              <a:gd name="connsiteX0" fmla="*/ 691979 w 691979"/>
              <a:gd name="connsiteY0" fmla="*/ 0 h 1911178"/>
              <a:gd name="connsiteX1" fmla="*/ 296563 w 691979"/>
              <a:gd name="connsiteY1" fmla="*/ 766119 h 1911178"/>
              <a:gd name="connsiteX2" fmla="*/ 0 w 691979"/>
              <a:gd name="connsiteY2" fmla="*/ 1911178 h 1911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1979" h="1911178">
                <a:moveTo>
                  <a:pt x="691979" y="0"/>
                </a:moveTo>
                <a:cubicBezTo>
                  <a:pt x="551936" y="223794"/>
                  <a:pt x="411893" y="447589"/>
                  <a:pt x="296563" y="766119"/>
                </a:cubicBezTo>
                <a:cubicBezTo>
                  <a:pt x="181233" y="1084649"/>
                  <a:pt x="90616" y="1497913"/>
                  <a:pt x="0" y="1911178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5D2736E-B5AA-4552-8DFE-C21B6BF36ECE}"/>
              </a:ext>
            </a:extLst>
          </p:cNvPr>
          <p:cNvSpPr/>
          <p:nvPr/>
        </p:nvSpPr>
        <p:spPr>
          <a:xfrm>
            <a:off x="4670854" y="2331308"/>
            <a:ext cx="1219200" cy="1861751"/>
          </a:xfrm>
          <a:custGeom>
            <a:avLst/>
            <a:gdLst>
              <a:gd name="connsiteX0" fmla="*/ 0 w 1219200"/>
              <a:gd name="connsiteY0" fmla="*/ 0 h 1861751"/>
              <a:gd name="connsiteX1" fmla="*/ 897924 w 1219200"/>
              <a:gd name="connsiteY1" fmla="*/ 411892 h 1861751"/>
              <a:gd name="connsiteX2" fmla="*/ 1219200 w 1219200"/>
              <a:gd name="connsiteY2" fmla="*/ 1861751 h 1861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9200" h="1861751">
                <a:moveTo>
                  <a:pt x="0" y="0"/>
                </a:moveTo>
                <a:cubicBezTo>
                  <a:pt x="347362" y="50800"/>
                  <a:pt x="694724" y="101600"/>
                  <a:pt x="897924" y="411892"/>
                </a:cubicBezTo>
                <a:cubicBezTo>
                  <a:pt x="1101124" y="722184"/>
                  <a:pt x="1160162" y="1291967"/>
                  <a:pt x="1219200" y="1861751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522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B7B7C-B7FC-4575-A0D5-B41696F21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–</a:t>
            </a:r>
            <a:r>
              <a:rPr lang="en-US" dirty="0"/>
              <a:t> Tiny VGG</a:t>
            </a:r>
            <a:endParaRPr lang="ru-R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4CCD01-A165-42C0-8B1D-16AF3785C3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2798" y="1825625"/>
            <a:ext cx="9086404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CA1E56-B024-4873-9AC8-93AD9D2A1197}"/>
              </a:ext>
            </a:extLst>
          </p:cNvPr>
          <p:cNvSpPr txBox="1"/>
          <p:nvPr/>
        </p:nvSpPr>
        <p:spPr>
          <a:xfrm rot="16200000">
            <a:off x="-896652" y="3839478"/>
            <a:ext cx="4366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3"/>
              </a:rPr>
              <a:t>https://cs231n.github.io/convolutional-networks/</a:t>
            </a:r>
            <a:r>
              <a:rPr lang="ru-RU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99474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B7B7C-B7FC-4575-A0D5-B41696F21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–</a:t>
            </a:r>
            <a:r>
              <a:rPr lang="en-US" dirty="0"/>
              <a:t> CIFAR-10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8EB47-D5C0-4D6F-BA2C-327F455F8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E752D7-7B70-4C94-A96E-B1FC27F33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935392" y="-766588"/>
            <a:ext cx="4321218" cy="95357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D4BE623-8263-4E79-A0D3-0FAF5A083947}"/>
              </a:ext>
            </a:extLst>
          </p:cNvPr>
          <p:cNvSpPr txBox="1"/>
          <p:nvPr/>
        </p:nvSpPr>
        <p:spPr>
          <a:xfrm>
            <a:off x="4324784" y="5823349"/>
            <a:ext cx="6539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топология с помощью </a:t>
            </a:r>
            <a:r>
              <a:rPr lang="en-US" sz="1600" dirty="0">
                <a:hlinkClick r:id="rId3"/>
              </a:rPr>
              <a:t>https://ethereon.github.io/netscope/quickstart.html</a:t>
            </a:r>
            <a:endParaRPr lang="ru-RU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E8B273-580F-4607-B40C-79A35D5AC8EB}"/>
              </a:ext>
            </a:extLst>
          </p:cNvPr>
          <p:cNvSpPr txBox="1"/>
          <p:nvPr/>
        </p:nvSpPr>
        <p:spPr>
          <a:xfrm rot="16200000">
            <a:off x="-824896" y="3832016"/>
            <a:ext cx="38161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4"/>
              </a:rPr>
              <a:t>http://www.cs.toronto.edu/~kriz/cifar.html</a:t>
            </a:r>
            <a:r>
              <a:rPr lang="ru-RU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654232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D20BB-18E9-4901-BA22-D0C83AF18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– </a:t>
            </a:r>
            <a:r>
              <a:rPr lang="en-US" dirty="0" err="1"/>
              <a:t>GoogleNet</a:t>
            </a:r>
            <a:endParaRPr lang="ru-R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00B130-C3A1-462E-A187-E20C6988C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4554774" y="-1534532"/>
            <a:ext cx="3082452" cy="111540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40BD18-4B24-4A3A-90C1-3FFDD541BAC1}"/>
              </a:ext>
            </a:extLst>
          </p:cNvPr>
          <p:cNvSpPr txBox="1"/>
          <p:nvPr/>
        </p:nvSpPr>
        <p:spPr>
          <a:xfrm>
            <a:off x="4324784" y="5823349"/>
            <a:ext cx="6539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топология с помощью </a:t>
            </a:r>
            <a:r>
              <a:rPr lang="en-US" sz="1600" dirty="0">
                <a:hlinkClick r:id="rId3"/>
              </a:rPr>
              <a:t>https://ethereon.github.io/netscope/quickstart.html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885932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EDD0E-DC56-4337-9AAB-9A4C86A05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Свёртка (конволюция</a:t>
            </a:r>
            <a:r>
              <a:rPr lang="en-US" dirty="0"/>
              <a:t>, convolution</a:t>
            </a:r>
            <a:r>
              <a:rPr lang="ru-RU" dirty="0"/>
              <a:t>)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5DBD47F0-CBA7-4557-BE84-A9E875151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29619"/>
            <a:ext cx="10515600" cy="39433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3B431A-1A0E-4230-BA53-9AF81F0A8380}"/>
              </a:ext>
            </a:extLst>
          </p:cNvPr>
          <p:cNvSpPr txBox="1"/>
          <p:nvPr/>
        </p:nvSpPr>
        <p:spPr>
          <a:xfrm>
            <a:off x="3066147" y="5803692"/>
            <a:ext cx="82876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3"/>
              </a:rPr>
              <a:t>https://medium.com/analytics-vidhya/convolutional-neural-networks-demystified-80f72c1ea31b</a:t>
            </a:r>
            <a:r>
              <a:rPr lang="ru-RU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4761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7FE97-7ECE-4821-8F65-540EEE13D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B677A-B36B-4748-A952-BF8E10D2D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1C3A45-6F60-437D-8FF4-9D4C797E7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" y="71437"/>
            <a:ext cx="12096750" cy="671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564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C057D4-0187-4556-AE39-C657317D2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9155" y="1825625"/>
            <a:ext cx="48736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9773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D486041-AE5B-48DD-A48F-47C06473B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9016" y="1825625"/>
            <a:ext cx="485396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073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926CAC-227B-4BA8-9A30-BCA9534C7A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8286" y="1825625"/>
            <a:ext cx="485542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5889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6064B-91D5-45E4-B2DC-5A5FC0960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ru-RU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0822636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15AAF80-5B4F-4D48-A6EF-B80675F96E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6864" y="1825625"/>
            <a:ext cx="491827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965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34DBB3-61DA-416B-989F-F3881F4FD3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9478" y="1825625"/>
            <a:ext cx="485304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335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6064B-91D5-45E4-B2DC-5A5FC0960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ru-RU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672924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34BE-F5D0-4587-8712-4B17FAAF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Свёрточный</a:t>
            </a:r>
            <a:r>
              <a:rPr lang="ru-RU" dirty="0"/>
              <a:t> слой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FAC625-190F-40C2-BCC8-C79CD56404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5006" y="1825625"/>
            <a:ext cx="488198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277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49954-1DDC-494F-897D-EF0138230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</a:t>
            </a:r>
            <a:r>
              <a:rPr lang="ru-RU" dirty="0"/>
              <a:t>Наивный</a:t>
            </a:r>
            <a:r>
              <a:rPr lang="en-US" dirty="0"/>
              <a:t>]</a:t>
            </a:r>
            <a:r>
              <a:rPr lang="ru-RU" dirty="0"/>
              <a:t> псевдо-код </a:t>
            </a:r>
            <a:r>
              <a:rPr lang="ru-RU" dirty="0" err="1"/>
              <a:t>свёрточного</a:t>
            </a:r>
            <a:r>
              <a:rPr lang="ru-RU" dirty="0"/>
              <a:t> слоя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008A0A-09EB-419B-851D-1A8099482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2066" b="1573"/>
          <a:stretch/>
        </p:blipFill>
        <p:spPr>
          <a:xfrm>
            <a:off x="2413685" y="1952368"/>
            <a:ext cx="7364630" cy="411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6792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4E28C-38A2-4874-B8B0-F7289F5C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Пулинг</a:t>
            </a:r>
            <a:r>
              <a:rPr lang="en-US" dirty="0"/>
              <a:t> (Pooling)</a:t>
            </a:r>
            <a:endParaRPr lang="ru-RU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4ED15AF-58F3-476B-93B2-69D5E9211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744" y="1927032"/>
            <a:ext cx="5676900" cy="418147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C9BCCB-4A63-4005-BED2-6118D97C41C4}"/>
              </a:ext>
            </a:extLst>
          </p:cNvPr>
          <p:cNvSpPr txBox="1"/>
          <p:nvPr/>
        </p:nvSpPr>
        <p:spPr>
          <a:xfrm>
            <a:off x="6829166" y="1798993"/>
            <a:ext cx="4396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с размером области 2х2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4378-5680-41E7-BD5C-CD158DE652DF}"/>
              </a:ext>
            </a:extLst>
          </p:cNvPr>
          <p:cNvSpPr/>
          <p:nvPr/>
        </p:nvSpPr>
        <p:spPr>
          <a:xfrm>
            <a:off x="4085968" y="4283676"/>
            <a:ext cx="3542270" cy="2061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F020C8-F293-4CBF-A340-839201EC317A}"/>
              </a:ext>
            </a:extLst>
          </p:cNvPr>
          <p:cNvSpPr txBox="1"/>
          <p:nvPr/>
        </p:nvSpPr>
        <p:spPr>
          <a:xfrm rot="16200000">
            <a:off x="922638" y="4017769"/>
            <a:ext cx="802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559CB6-378F-4D3E-9693-E6549B32B616}"/>
              </a:ext>
            </a:extLst>
          </p:cNvPr>
          <p:cNvSpPr txBox="1"/>
          <p:nvPr/>
        </p:nvSpPr>
        <p:spPr>
          <a:xfrm>
            <a:off x="2546951" y="2561167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Width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7377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044E3-3556-4FB2-B147-051D35758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A2953-A66E-48AC-8F4B-025DC7545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501D4A-3441-4CFF-9FBD-21BA9A1B3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" y="42862"/>
            <a:ext cx="12087225" cy="677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65497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4E28C-38A2-4874-B8B0-F7289F5C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Пулинговый</a:t>
            </a:r>
            <a:r>
              <a:rPr lang="ru-RU" dirty="0"/>
              <a:t> слой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4378-5680-41E7-BD5C-CD158DE652DF}"/>
              </a:ext>
            </a:extLst>
          </p:cNvPr>
          <p:cNvSpPr/>
          <p:nvPr/>
        </p:nvSpPr>
        <p:spPr>
          <a:xfrm>
            <a:off x="4085968" y="4283676"/>
            <a:ext cx="3542270" cy="2061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4F776-1134-4F92-B7DC-20EA45984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for d in range(0, Depth):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	Output[d, :, :] = Pooling(Input[d, :, :])</a:t>
            </a:r>
            <a:endParaRPr lang="ru-RU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7985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4185A-7735-4E77-B7A0-CC12622B5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Положительная срезка (</a:t>
            </a:r>
            <a:r>
              <a:rPr lang="en-US" dirty="0" err="1"/>
              <a:t>ReLU</a:t>
            </a:r>
            <a:r>
              <a:rPr lang="ru-RU" dirty="0"/>
              <a:t>)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D84083D7-A61C-40EC-ACF4-F77D0B016D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982" y="1825625"/>
            <a:ext cx="6862035" cy="4351338"/>
          </a:xfrm>
        </p:spPr>
      </p:pic>
    </p:spTree>
    <p:extLst>
      <p:ext uri="{BB962C8B-B14F-4D97-AF65-F5344CB8AC3E}">
        <p14:creationId xmlns:p14="http://schemas.microsoft.com/office/powerpoint/2010/main" val="39868197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4E28C-38A2-4874-B8B0-F7289F5C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Слой </a:t>
            </a:r>
            <a:r>
              <a:rPr lang="en-US" dirty="0" err="1"/>
              <a:t>ReLU</a:t>
            </a:r>
            <a:endParaRPr lang="ru-R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4378-5680-41E7-BD5C-CD158DE652DF}"/>
              </a:ext>
            </a:extLst>
          </p:cNvPr>
          <p:cNvSpPr/>
          <p:nvPr/>
        </p:nvSpPr>
        <p:spPr>
          <a:xfrm>
            <a:off x="4085968" y="4283676"/>
            <a:ext cx="3542270" cy="20611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4F776-1134-4F92-B7DC-20EA45984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for d in range(0, Depth):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	for h in range(0, Height):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		for w in range(0, Width):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			Output[d, h, w] = </a:t>
            </a:r>
            <a:r>
              <a:rPr lang="en-US" sz="2400" dirty="0" err="1">
                <a:latin typeface="Consolas" panose="020B0609020204030204" pitchFamily="49" charset="0"/>
              </a:rPr>
              <a:t>ReLU</a:t>
            </a:r>
            <a:r>
              <a:rPr lang="en-US" sz="2400" dirty="0">
                <a:latin typeface="Consolas" panose="020B0609020204030204" pitchFamily="49" charset="0"/>
              </a:rPr>
              <a:t>(Input[d, h, w])</a:t>
            </a:r>
            <a:endParaRPr lang="ru-RU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34104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B219-1D99-4B05-86F3-9FB2CC09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Обучение методом спуска по градиенту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ACBC88-EA76-4578-889B-7BA9F8E37469}"/>
              </a:ext>
            </a:extLst>
          </p:cNvPr>
          <p:cNvSpPr txBox="1"/>
          <p:nvPr/>
        </p:nvSpPr>
        <p:spPr>
          <a:xfrm>
            <a:off x="6236044" y="2418793"/>
            <a:ext cx="47697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Линии уровня </a:t>
            </a:r>
            <a:r>
              <a:rPr lang="en-US" sz="2400" dirty="0"/>
              <a:t>L(</a:t>
            </a:r>
            <a:r>
              <a:rPr lang="el-GR" sz="2400" dirty="0"/>
              <a:t>θ</a:t>
            </a:r>
            <a:r>
              <a:rPr lang="en-US" sz="2400" dirty="0"/>
              <a:t>) = </a:t>
            </a:r>
            <a:r>
              <a:rPr lang="el-GR" sz="2400" dirty="0"/>
              <a:t>Σ</a:t>
            </a:r>
            <a:r>
              <a:rPr lang="en-US" sz="2400" dirty="0"/>
              <a:t>(g(x</a:t>
            </a:r>
            <a:r>
              <a:rPr lang="en-US" sz="2400" baseline="-25000" dirty="0"/>
              <a:t>i</a:t>
            </a:r>
            <a:r>
              <a:rPr lang="en-US" sz="2400" dirty="0"/>
              <a:t>, </a:t>
            </a:r>
            <a:r>
              <a:rPr lang="el-GR" sz="2400" dirty="0"/>
              <a:t>θ</a:t>
            </a:r>
            <a:r>
              <a:rPr lang="en-US" sz="2400" dirty="0"/>
              <a:t>) – </a:t>
            </a:r>
            <a:r>
              <a:rPr lang="en-US" sz="2400" dirty="0" err="1"/>
              <a:t>y</a:t>
            </a:r>
            <a:r>
              <a:rPr lang="en-US" sz="2400" baseline="-25000" dirty="0" err="1"/>
              <a:t>i</a:t>
            </a:r>
            <a:r>
              <a:rPr lang="en-US" sz="2400" dirty="0"/>
              <a:t>)</a:t>
            </a:r>
            <a:r>
              <a:rPr lang="en-US" sz="2400" baseline="30000" dirty="0"/>
              <a:t>2</a:t>
            </a:r>
          </a:p>
          <a:p>
            <a:endParaRPr lang="ru-RU" sz="2400" dirty="0"/>
          </a:p>
          <a:p>
            <a:r>
              <a:rPr lang="en-US" sz="2400" dirty="0" err="1"/>
              <a:t>y</a:t>
            </a:r>
            <a:r>
              <a:rPr lang="en-US" sz="2400" baseline="-25000" dirty="0" err="1"/>
              <a:t>i</a:t>
            </a:r>
            <a:r>
              <a:rPr lang="en-US" sz="2400" dirty="0"/>
              <a:t> – </a:t>
            </a:r>
            <a:r>
              <a:rPr lang="ru-RU" sz="2400" dirty="0"/>
              <a:t>единичный вектор, задающий правильный класс</a:t>
            </a:r>
            <a:r>
              <a:rPr lang="en-US" sz="2400" dirty="0"/>
              <a:t> </a:t>
            </a:r>
            <a:r>
              <a:rPr lang="ru-RU" sz="2400" dirty="0"/>
              <a:t>изображения </a:t>
            </a:r>
            <a:r>
              <a:rPr lang="en-US" sz="2400" dirty="0"/>
              <a:t>x</a:t>
            </a:r>
            <a:r>
              <a:rPr lang="en-US" sz="2400" baseline="-25000" dirty="0"/>
              <a:t>i</a:t>
            </a:r>
            <a:endParaRPr lang="ru-RU" sz="2400" baseline="-25000" dirty="0"/>
          </a:p>
        </p:txBody>
      </p:sp>
      <p:pic>
        <p:nvPicPr>
          <p:cNvPr id="14" name="Content Placeholder 13" descr="Chart, radar chart&#10;&#10;Description automatically generated">
            <a:extLst>
              <a:ext uri="{FF2B5EF4-FFF2-40B4-BE49-F238E27FC236}">
                <a16:creationId xmlns:a16="http://schemas.microsoft.com/office/drawing/2014/main" id="{115DC0D4-58AF-4C4D-9CFF-7BE5A67A2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481" y="1690688"/>
            <a:ext cx="3964735" cy="4351338"/>
          </a:xfr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F293EB-23BD-49D4-ACA9-1FC8835BC1DD}"/>
              </a:ext>
            </a:extLst>
          </p:cNvPr>
          <p:cNvSpPr/>
          <p:nvPr/>
        </p:nvSpPr>
        <p:spPr>
          <a:xfrm>
            <a:off x="5041557" y="2805971"/>
            <a:ext cx="1194487" cy="247135"/>
          </a:xfrm>
          <a:custGeom>
            <a:avLst/>
            <a:gdLst>
              <a:gd name="connsiteX0" fmla="*/ 1194487 w 1194487"/>
              <a:gd name="connsiteY0" fmla="*/ 0 h 247135"/>
              <a:gd name="connsiteX1" fmla="*/ 0 w 1194487"/>
              <a:gd name="connsiteY1" fmla="*/ 247135 h 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4487" h="247135">
                <a:moveTo>
                  <a:pt x="1194487" y="0"/>
                </a:moveTo>
                <a:lnTo>
                  <a:pt x="0" y="247135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186B2DD-FF83-4AF5-8536-E386D34583A7}"/>
              </a:ext>
            </a:extLst>
          </p:cNvPr>
          <p:cNvSpPr/>
          <p:nvPr/>
        </p:nvSpPr>
        <p:spPr>
          <a:xfrm>
            <a:off x="4917990" y="2937777"/>
            <a:ext cx="1318054" cy="716691"/>
          </a:xfrm>
          <a:custGeom>
            <a:avLst/>
            <a:gdLst>
              <a:gd name="connsiteX0" fmla="*/ 1318054 w 1318054"/>
              <a:gd name="connsiteY0" fmla="*/ 0 h 716691"/>
              <a:gd name="connsiteX1" fmla="*/ 0 w 1318054"/>
              <a:gd name="connsiteY1" fmla="*/ 716691 h 716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054" h="716691">
                <a:moveTo>
                  <a:pt x="1318054" y="0"/>
                </a:moveTo>
                <a:lnTo>
                  <a:pt x="0" y="716691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36150D-D1CE-45B9-B065-8A4C56FD03A2}"/>
              </a:ext>
            </a:extLst>
          </p:cNvPr>
          <p:cNvSpPr txBox="1"/>
          <p:nvPr/>
        </p:nvSpPr>
        <p:spPr>
          <a:xfrm>
            <a:off x="1499289" y="5057409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1</a:t>
            </a:r>
            <a:endParaRPr lang="ru-RU" sz="1400" baseline="-25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A074DD-7937-4D7C-9FF9-842F514B8334}"/>
              </a:ext>
            </a:extLst>
          </p:cNvPr>
          <p:cNvSpPr txBox="1"/>
          <p:nvPr/>
        </p:nvSpPr>
        <p:spPr>
          <a:xfrm>
            <a:off x="1998846" y="4550781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2</a:t>
            </a:r>
            <a:endParaRPr lang="ru-RU" sz="1400" baseline="-25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C632C6-EA2D-4463-928F-D902532B5817}"/>
              </a:ext>
            </a:extLst>
          </p:cNvPr>
          <p:cNvSpPr txBox="1"/>
          <p:nvPr/>
        </p:nvSpPr>
        <p:spPr>
          <a:xfrm>
            <a:off x="2233624" y="4309207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3</a:t>
            </a:r>
            <a:endParaRPr lang="ru-RU" sz="1400" baseline="-25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A8F217-AC2E-47EE-9B15-E23C431E6906}"/>
              </a:ext>
            </a:extLst>
          </p:cNvPr>
          <p:cNvSpPr txBox="1"/>
          <p:nvPr/>
        </p:nvSpPr>
        <p:spPr>
          <a:xfrm>
            <a:off x="2421511" y="4067633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4</a:t>
            </a:r>
            <a:endParaRPr lang="ru-RU" sz="1400" baseline="-25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05897E-352F-4AB5-97E5-A5BA94AD2CC7}"/>
              </a:ext>
            </a:extLst>
          </p:cNvPr>
          <p:cNvSpPr txBox="1"/>
          <p:nvPr/>
        </p:nvSpPr>
        <p:spPr>
          <a:xfrm>
            <a:off x="2617636" y="3898086"/>
            <a:ext cx="34176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400" dirty="0"/>
              <a:t>θ</a:t>
            </a:r>
            <a:r>
              <a:rPr lang="en-US" sz="1400" baseline="-25000" dirty="0"/>
              <a:t>5</a:t>
            </a:r>
            <a:endParaRPr lang="ru-RU" sz="1400" baseline="-25000" dirty="0"/>
          </a:p>
        </p:txBody>
      </p:sp>
    </p:spTree>
    <p:extLst>
      <p:ext uri="{BB962C8B-B14F-4D97-AF65-F5344CB8AC3E}">
        <p14:creationId xmlns:p14="http://schemas.microsoft.com/office/powerpoint/2010/main" val="31422325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CF166-341F-4978-B470-92D195F1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Автоматическое дифференцирование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ACA8DFA5-8D1C-4114-8DF4-72AEDD9748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82132"/>
            <a:ext cx="10515600" cy="3438324"/>
          </a:xfrm>
        </p:spPr>
      </p:pic>
    </p:spTree>
    <p:extLst>
      <p:ext uri="{BB962C8B-B14F-4D97-AF65-F5344CB8AC3E}">
        <p14:creationId xmlns:p14="http://schemas.microsoft.com/office/powerpoint/2010/main" val="13311829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081B6-C8CD-4439-AA7A-9C916937C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автоматического дифференцирования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62DE2-225F-41A4-8BB6-54DB29248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f(x,</a:t>
            </a:r>
            <a:r>
              <a:rPr lang="ru-RU" dirty="0"/>
              <a:t> </a:t>
            </a:r>
            <a:r>
              <a:rPr lang="en-US" dirty="0"/>
              <a:t>y,</a:t>
            </a:r>
            <a:r>
              <a:rPr lang="ru-RU" dirty="0"/>
              <a:t> </a:t>
            </a:r>
            <a:r>
              <a:rPr lang="en-US" dirty="0"/>
              <a:t>z) = (x</a:t>
            </a:r>
            <a:r>
              <a:rPr lang="ru-RU" dirty="0"/>
              <a:t> </a:t>
            </a:r>
            <a:r>
              <a:rPr lang="en-US" dirty="0"/>
              <a:t>+</a:t>
            </a:r>
            <a:r>
              <a:rPr lang="ru-RU" dirty="0"/>
              <a:t> </a:t>
            </a:r>
            <a:r>
              <a:rPr lang="en-US" dirty="0"/>
              <a:t>y) ∙ z</a:t>
            </a:r>
          </a:p>
          <a:p>
            <a:r>
              <a:rPr lang="ru-RU" dirty="0"/>
              <a:t>Вычислим </a:t>
            </a:r>
            <a:r>
              <a:rPr lang="en-US" b="1" dirty="0">
                <a:solidFill>
                  <a:srgbClr val="92D050"/>
                </a:solidFill>
              </a:rPr>
              <a:t>f</a:t>
            </a:r>
            <a:r>
              <a:rPr lang="ru-RU" dirty="0"/>
              <a:t> и </a:t>
            </a:r>
            <a:r>
              <a:rPr lang="ru-RU" b="1" dirty="0">
                <a:solidFill>
                  <a:srgbClr val="FF0000"/>
                </a:solidFill>
              </a:rPr>
              <a:t>градиент</a:t>
            </a:r>
            <a:r>
              <a:rPr lang="ru-RU" dirty="0"/>
              <a:t> (</a:t>
            </a:r>
            <a:r>
              <a:rPr lang="en-US" dirty="0"/>
              <a:t>∂f/∂x, ∂f/∂y, ∂f/∂z</a:t>
            </a:r>
            <a:r>
              <a:rPr lang="ru-RU" dirty="0"/>
              <a:t>)</a:t>
            </a:r>
            <a:r>
              <a:rPr lang="en-US" dirty="0"/>
              <a:t> </a:t>
            </a:r>
            <a:r>
              <a:rPr lang="ru-RU" dirty="0"/>
              <a:t>в точке </a:t>
            </a:r>
            <a:r>
              <a:rPr lang="en-US" dirty="0"/>
              <a:t>x</a:t>
            </a:r>
            <a:r>
              <a:rPr lang="ru-RU" dirty="0"/>
              <a:t> </a:t>
            </a:r>
            <a:r>
              <a:rPr lang="en-US" dirty="0"/>
              <a:t>=</a:t>
            </a:r>
            <a:r>
              <a:rPr lang="ru-RU" dirty="0"/>
              <a:t> </a:t>
            </a:r>
            <a:r>
              <a:rPr lang="en-US" dirty="0"/>
              <a:t>-2, y</a:t>
            </a:r>
            <a:r>
              <a:rPr lang="ru-RU" dirty="0"/>
              <a:t> </a:t>
            </a:r>
            <a:r>
              <a:rPr lang="en-US" dirty="0"/>
              <a:t>=</a:t>
            </a:r>
            <a:r>
              <a:rPr lang="ru-RU" dirty="0"/>
              <a:t> </a:t>
            </a:r>
            <a:r>
              <a:rPr lang="en-US" dirty="0"/>
              <a:t>5, z</a:t>
            </a:r>
            <a:r>
              <a:rPr lang="ru-RU" dirty="0"/>
              <a:t> </a:t>
            </a:r>
            <a:r>
              <a:rPr lang="en-US" dirty="0"/>
              <a:t>=</a:t>
            </a:r>
            <a:r>
              <a:rPr lang="ru-RU" dirty="0"/>
              <a:t> </a:t>
            </a:r>
            <a:r>
              <a:rPr lang="en-US" dirty="0"/>
              <a:t>-4</a:t>
            </a:r>
            <a:endParaRPr lang="ru-RU" dirty="0"/>
          </a:p>
          <a:p>
            <a:endParaRPr lang="ru-RU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645581E-A233-4EDE-8E2E-D3048A13A6B1}"/>
              </a:ext>
            </a:extLst>
          </p:cNvPr>
          <p:cNvGrpSpPr/>
          <p:nvPr/>
        </p:nvGrpSpPr>
        <p:grpSpPr>
          <a:xfrm>
            <a:off x="3611520" y="3153162"/>
            <a:ext cx="5578589" cy="2686050"/>
            <a:chOff x="5588601" y="3490913"/>
            <a:chExt cx="5578589" cy="26860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45B01FC-65E9-44BC-967C-62BD5EBAA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88601" y="3490913"/>
              <a:ext cx="5314950" cy="268605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6815AB-3F00-4D53-8625-0E642ACEE08C}"/>
                </a:ext>
              </a:extLst>
            </p:cNvPr>
            <p:cNvSpPr txBox="1"/>
            <p:nvPr/>
          </p:nvSpPr>
          <p:spPr>
            <a:xfrm>
              <a:off x="10411855" y="5041558"/>
              <a:ext cx="7553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= ∂f/∂f</a:t>
              </a:r>
              <a:endParaRPr lang="ru-RU" sz="16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9E91AF4-63BC-470F-BDFF-C2A15185FAF6}"/>
                </a:ext>
              </a:extLst>
            </p:cNvPr>
            <p:cNvSpPr txBox="1"/>
            <p:nvPr/>
          </p:nvSpPr>
          <p:spPr>
            <a:xfrm>
              <a:off x="6098919" y="5671752"/>
              <a:ext cx="25667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= ∂f/</a:t>
              </a:r>
              <a:r>
                <a:rPr lang="en-US" sz="1600" dirty="0" err="1"/>
                <a:t>dz</a:t>
              </a:r>
              <a:r>
                <a:rPr lang="en-US" sz="1600" dirty="0"/>
                <a:t> = ∂f/∂f ∙ ∂f/</a:t>
              </a:r>
              <a:r>
                <a:rPr lang="en-US" sz="1600" dirty="0" err="1"/>
                <a:t>dz</a:t>
              </a:r>
              <a:r>
                <a:rPr lang="en-US" sz="1600" dirty="0"/>
                <a:t> = 1 ∙ q</a:t>
              </a:r>
              <a:endParaRPr lang="ru-RU" sz="16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A3CBFC2-E718-43BD-A8EB-AE3F9DFB2155}"/>
                </a:ext>
              </a:extLst>
            </p:cNvPr>
            <p:cNvSpPr txBox="1"/>
            <p:nvPr/>
          </p:nvSpPr>
          <p:spPr>
            <a:xfrm>
              <a:off x="8298093" y="4349579"/>
              <a:ext cx="2640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= ∂f/∂q = ∂f/∂f ∙ ∂f/∂q = 1 ∙ z</a:t>
              </a:r>
              <a:endParaRPr lang="ru-RU" sz="16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09E6E61-F7C1-4C4C-AB5F-A9C13D5DC30D}"/>
                </a:ext>
              </a:extLst>
            </p:cNvPr>
            <p:cNvSpPr txBox="1"/>
            <p:nvPr/>
          </p:nvSpPr>
          <p:spPr>
            <a:xfrm>
              <a:off x="6127422" y="3916150"/>
              <a:ext cx="27767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= ∂f/∂x = ∂f/∂q ∙ ∂q/∂x = -4 ∙ 1</a:t>
              </a:r>
              <a:endParaRPr lang="ru-RU" sz="16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3F30E4-39D9-4B3D-97EC-3D0C212128A1}"/>
                </a:ext>
              </a:extLst>
            </p:cNvPr>
            <p:cNvSpPr txBox="1"/>
            <p:nvPr/>
          </p:nvSpPr>
          <p:spPr>
            <a:xfrm>
              <a:off x="6160373" y="4814546"/>
              <a:ext cx="26997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= ∂f/∂y = ∂f/∂q ∙ ∂q/∂y = -4 ∙ 1</a:t>
              </a:r>
              <a:endParaRPr lang="ru-RU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8027549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C8373-FB24-43B0-8938-FC0F3366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D3061-03DC-4FDC-9769-A469A0B7E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Задачи МО </a:t>
            </a:r>
          </a:p>
          <a:p>
            <a:pPr lvl="1"/>
            <a:r>
              <a:rPr lang="ru-RU" dirty="0"/>
              <a:t>Сокращенный пересказ </a:t>
            </a:r>
            <a:r>
              <a:rPr lang="en-US" dirty="0">
                <a:hlinkClick r:id="rId2"/>
              </a:rPr>
              <a:t>http://www.machinelearning.ru/wiki/images/f/fc/Voron-ML-Intro-slides.pdf</a:t>
            </a:r>
            <a:r>
              <a:rPr lang="ru-RU" dirty="0"/>
              <a:t> </a:t>
            </a:r>
          </a:p>
          <a:p>
            <a:r>
              <a:rPr lang="ru-RU" dirty="0"/>
              <a:t>Нейронные сети</a:t>
            </a:r>
          </a:p>
          <a:p>
            <a:pPr lvl="1"/>
            <a:r>
              <a:rPr lang="ru-RU" dirty="0"/>
              <a:t>Свертка и другие слои</a:t>
            </a:r>
          </a:p>
          <a:p>
            <a:pPr lvl="1"/>
            <a:r>
              <a:rPr lang="ru-RU" dirty="0"/>
              <a:t>Градиентный спуск</a:t>
            </a:r>
            <a:endParaRPr lang="en-US" dirty="0"/>
          </a:p>
          <a:p>
            <a:pPr lvl="1"/>
            <a:r>
              <a:rPr lang="ru-RU"/>
              <a:t>Автоматическое дифференцирование</a:t>
            </a:r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0503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A5492-A089-4251-B01B-5C67C55EC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0313F-2A1C-4535-9F5C-91BF3D498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19B31B-0B85-4C8B-85D6-9B5690EB31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" t="-18981" r="-433" b="38466"/>
          <a:stretch/>
        </p:blipFill>
        <p:spPr>
          <a:xfrm>
            <a:off x="0" y="424249"/>
            <a:ext cx="12087225" cy="527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753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566DA-D086-4C7B-8F15-4A1FE5F9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2B394-2750-4F02-84E6-87B1F98DDD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C721DE-DBA5-4AA6-9C4E-964BC3451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142875"/>
            <a:ext cx="1207770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877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96691-0CD3-470E-A0BB-3155AC2D6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0348B-767F-4F8C-9019-27BD6EE12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A4FC79-C08E-4D8F-8253-42AD0C3B7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61912"/>
            <a:ext cx="12058650" cy="67341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1FEFAC-6B0A-480D-BB7D-6803035DA441}"/>
              </a:ext>
            </a:extLst>
          </p:cNvPr>
          <p:cNvSpPr txBox="1"/>
          <p:nvPr/>
        </p:nvSpPr>
        <p:spPr>
          <a:xfrm rot="16200000">
            <a:off x="-1402080" y="3105833"/>
            <a:ext cx="4168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Фишер 1936</a:t>
            </a:r>
          </a:p>
          <a:p>
            <a:r>
              <a:rPr lang="ru-RU" dirty="0"/>
              <a:t>Классификация ирисов по форме цветка</a:t>
            </a:r>
          </a:p>
        </p:txBody>
      </p:sp>
    </p:spTree>
    <p:extLst>
      <p:ext uri="{BB962C8B-B14F-4D97-AF65-F5344CB8AC3E}">
        <p14:creationId xmlns:p14="http://schemas.microsoft.com/office/powerpoint/2010/main" val="1180325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7363D-9CE0-407B-9ABE-939AFC941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913E8-5774-4656-B6E8-85519888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1C27A8-D071-47A0-B988-9C70253F1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214312"/>
            <a:ext cx="1205865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665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7612</TotalTime>
  <Words>635</Words>
  <Application>Microsoft Office PowerPoint</Application>
  <PresentationFormat>Widescreen</PresentationFormat>
  <Paragraphs>102</Paragraphs>
  <Slides>56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1" baseType="lpstr">
      <vt:lpstr>Arial</vt:lpstr>
      <vt:lpstr>Calibri</vt:lpstr>
      <vt:lpstr>Calibri Light</vt:lpstr>
      <vt:lpstr>Consolas</vt:lpstr>
      <vt:lpstr>Office Theme</vt:lpstr>
      <vt:lpstr>Про машинное обучение</vt:lpstr>
      <vt:lpstr>План лекции</vt:lpstr>
      <vt:lpstr>План первой части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Пример задач классификации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Пример задач регрессии</vt:lpstr>
      <vt:lpstr>PowerPoint Presentation</vt:lpstr>
      <vt:lpstr>PowerPoint Presentation</vt:lpstr>
      <vt:lpstr>Пример задач ранжирования</vt:lpstr>
      <vt:lpstr>PowerPoint Presentation</vt:lpstr>
      <vt:lpstr>PowerPoint Presentation</vt:lpstr>
      <vt:lpstr>PowerPoint Presentation</vt:lpstr>
      <vt:lpstr>PowerPoint Presentation</vt:lpstr>
      <vt:lpstr>Задача классификации изображений</vt:lpstr>
      <vt:lpstr>Нейронная сеть как классификатор</vt:lpstr>
      <vt:lpstr>Нейронная сеть как классификатор</vt:lpstr>
      <vt:lpstr>Пример – Tiny VGG</vt:lpstr>
      <vt:lpstr>Пример – CIFAR-10</vt:lpstr>
      <vt:lpstr>Пример – GoogleNet</vt:lpstr>
      <vt:lpstr>Свёртка (конволюция, convolution)</vt:lpstr>
      <vt:lpstr>Свёрточный слой</vt:lpstr>
      <vt:lpstr>Свёрточный слой</vt:lpstr>
      <vt:lpstr>Свёрточный слой</vt:lpstr>
      <vt:lpstr>Свёрточный слой</vt:lpstr>
      <vt:lpstr>Свёрточный слой</vt:lpstr>
      <vt:lpstr>Свёрточный слой</vt:lpstr>
      <vt:lpstr>Свёрточный слой</vt:lpstr>
      <vt:lpstr>Свёрточный слой</vt:lpstr>
      <vt:lpstr>[Наивный] псевдо-код свёрточного слоя</vt:lpstr>
      <vt:lpstr>Пулинг (Pooling)</vt:lpstr>
      <vt:lpstr>Пулинговый слой</vt:lpstr>
      <vt:lpstr>Положительная срезка (ReLU)</vt:lpstr>
      <vt:lpstr>Слой ReLU</vt:lpstr>
      <vt:lpstr>Обучение методом спуска по градиенту</vt:lpstr>
      <vt:lpstr>Автоматическое дифференцирование</vt:lpstr>
      <vt:lpstr>Пример автоматического дифференцирования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Многопоточный код</dc:title>
  <dc:creator>Evgenii Petrov</dc:creator>
  <cp:lastModifiedBy>Evgenii Petrov</cp:lastModifiedBy>
  <cp:revision>196</cp:revision>
  <dcterms:created xsi:type="dcterms:W3CDTF">2021-04-20T06:58:35Z</dcterms:created>
  <dcterms:modified xsi:type="dcterms:W3CDTF">2021-05-13T18:35:22Z</dcterms:modified>
</cp:coreProperties>
</file>

<file path=docProps/thumbnail.jpeg>
</file>